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301" r:id="rId7"/>
    <p:sldId id="262" r:id="rId8"/>
    <p:sldId id="310" r:id="rId9"/>
    <p:sldId id="264" r:id="rId10"/>
    <p:sldId id="302" r:id="rId11"/>
    <p:sldId id="268" r:id="rId12"/>
    <p:sldId id="266" r:id="rId13"/>
    <p:sldId id="269" r:id="rId14"/>
    <p:sldId id="270" r:id="rId15"/>
    <p:sldId id="281" r:id="rId16"/>
    <p:sldId id="282" r:id="rId17"/>
    <p:sldId id="296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303" r:id="rId27"/>
    <p:sldId id="304" r:id="rId28"/>
    <p:sldId id="280" r:id="rId29"/>
    <p:sldId id="305" r:id="rId30"/>
    <p:sldId id="279" r:id="rId31"/>
    <p:sldId id="306" r:id="rId32"/>
    <p:sldId id="307" r:id="rId33"/>
    <p:sldId id="308" r:id="rId34"/>
    <p:sldId id="299" r:id="rId35"/>
    <p:sldId id="309" r:id="rId36"/>
    <p:sldId id="298" r:id="rId37"/>
    <p:sldId id="300" r:id="rId3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Open Sans" panose="02020500000000000000" charset="0"/>
      <p:regular r:id="rId45"/>
      <p:bold r:id="rId46"/>
      <p:italic r:id="rId47"/>
      <p:boldItalic r:id="rId48"/>
    </p:embeddedFont>
    <p:embeddedFont>
      <p:font typeface="PT Sans Narrow" panose="02020500000000000000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zdmDnruZ2CBQFMC9zcCgds8C6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510B0-2535-4326-A57B-CE319CBF4035}">
  <a:tblStyle styleId="{361510B0-2535-4326-A57B-CE319CBF40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51" autoAdjust="0"/>
  </p:normalViewPr>
  <p:slideViewPr>
    <p:cSldViewPr snapToGrid="0">
      <p:cViewPr varScale="1">
        <p:scale>
          <a:sx n="74" d="100"/>
          <a:sy n="74" d="100"/>
        </p:scale>
        <p:origin x="52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2a36bf6d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2a36bf6d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2a36bf6d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2a36bf6d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By mapping each primitive to one PE for processing, the computation of each row pair stays stationary in the PE.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each PE can use the local spads for both convolutional data reuse and psum accumulation. Since only a sliding window of data has to be retained at a time, the required spad capacity depends only on the filter row size (S) but not the ifmap row size (W),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2a36bf6d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2a36bf6d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2a36bf6df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c2a36bf6df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2a36bf6d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c2a36bf6d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4407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194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567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27704b7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27704b7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2a36bf6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2a36bf6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2a36bf6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2a36bf6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2a36bf6d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2a36bf6d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2a36bf6d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2a36bf6d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2a36bf6d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2a36bf6d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2a36bf6d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2a36bf6d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1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1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1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1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1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1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1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2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en-US" altLang="zh-TW" dirty="0"/>
              <a:t>Explore Dataflow in </a:t>
            </a:r>
            <a:br>
              <a:rPr lang="en-US" altLang="zh-TW" dirty="0"/>
            </a:br>
            <a:r>
              <a:rPr lang="en-US" altLang="zh-TW" dirty="0"/>
              <a:t>Deep Learning Accelerator(DLA)</a:t>
            </a:r>
            <a:endParaRPr dirty="0"/>
          </a:p>
        </p:txBody>
      </p:sp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dirty="0"/>
              <a:t>b08901093 莊詠翔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2699E-FCA7-4CE7-8C52-3AC7AF2E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14DBD3-3544-4765-B199-A03DFA118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TW" dirty="0"/>
              <a:t>Take 3 popular DNN accelerator design for simulation: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 err="1"/>
              <a:t>Eyeriss</a:t>
            </a:r>
            <a:r>
              <a:rPr lang="en-US" altLang="zh-TW" dirty="0"/>
              <a:t> from MIT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TPU</a:t>
            </a:r>
            <a:r>
              <a:rPr lang="en-US" altLang="zh-TW" dirty="0"/>
              <a:t> from Google</a:t>
            </a:r>
          </a:p>
          <a:p>
            <a:pPr lvl="1">
              <a:lnSpc>
                <a:spcPct val="200000"/>
              </a:lnSpc>
            </a:pPr>
            <a:r>
              <a:rPr lang="en-US" altLang="zh-TW" u="sng" dirty="0"/>
              <a:t>NVDLA</a:t>
            </a:r>
            <a:r>
              <a:rPr lang="en-US" altLang="zh-TW" dirty="0"/>
              <a:t> from NVIDIA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64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2a36bf6df_0_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Define the problem</a:t>
            </a:r>
            <a:endParaRPr dirty="0"/>
          </a:p>
        </p:txBody>
      </p:sp>
      <p:sp>
        <p:nvSpPr>
          <p:cNvPr id="154" name="Google Shape;154;g1c2a36bf6df_0_2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define parameters in a convolution calculation as follow:</a:t>
            </a:r>
            <a:endParaRPr dirty="0"/>
          </a:p>
        </p:txBody>
      </p:sp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76EB820D-7AA2-44CE-B705-6198C2357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6;p3">
            <a:extLst>
              <a:ext uri="{FF2B5EF4-FFF2-40B4-BE49-F238E27FC236}">
                <a16:creationId xmlns:a16="http://schemas.microsoft.com/office/drawing/2014/main" id="{A8DE2ABB-3D4F-424A-83AD-73C5ED9828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2a36bf6df_0_2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Eyeriss </a:t>
            </a:r>
            <a:endParaRPr/>
          </a:p>
        </p:txBody>
      </p:sp>
      <p:sp>
        <p:nvSpPr>
          <p:cNvPr id="141" name="Google Shape;141;g1c2a36bf6df_0_2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168 processing elements (PEs) that creates a four-level memory hierarchy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DRAM, GLB, PE-PE links, Spad</a:t>
            </a:r>
            <a:endParaRPr dirty="0"/>
          </a:p>
        </p:txBody>
      </p:sp>
      <p:pic>
        <p:nvPicPr>
          <p:cNvPr id="5" name="Google Shape;135;g1c2a36bf6df_0_213">
            <a:extLst>
              <a:ext uri="{FF2B5EF4-FFF2-40B4-BE49-F238E27FC236}">
                <a16:creationId xmlns:a16="http://schemas.microsoft.com/office/drawing/2014/main" id="{ABAFB975-4611-419F-96B2-72CA32B164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72" y="2191585"/>
            <a:ext cx="7215256" cy="2750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2a36bf6df_0_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Row Stationary dataflow</a:t>
            </a:r>
          </a:p>
        </p:txBody>
      </p:sp>
      <p:sp>
        <p:nvSpPr>
          <p:cNvPr id="161" name="Google Shape;161;g1c2a36bf6df_0_2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16200" cy="3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RS dataflow first divides the computation into 1-D convolution primitives.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Calculate 1-D Convolution primitive: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 primitive operates on one row of filter weights and one row of ifmap values, and generates one row of psums.</a:t>
            </a:r>
            <a:endParaRPr dirty="0"/>
          </a:p>
        </p:txBody>
      </p:sp>
      <p:pic>
        <p:nvPicPr>
          <p:cNvPr id="162" name="Google Shape;162;g1c2a36bf6df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974705"/>
            <a:ext cx="72199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5;p3">
            <a:extLst>
              <a:ext uri="{FF2B5EF4-FFF2-40B4-BE49-F238E27FC236}">
                <a16:creationId xmlns:a16="http://schemas.microsoft.com/office/drawing/2014/main" id="{AA84EAF9-9AF8-4440-A826-539424C972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92FADAF-08D0-4100-9E5A-3E0FFABEBF32}"/>
              </a:ext>
            </a:extLst>
          </p:cNvPr>
          <p:cNvSpPr/>
          <p:nvPr/>
        </p:nvSpPr>
        <p:spPr>
          <a:xfrm>
            <a:off x="5210175" y="374649"/>
            <a:ext cx="457200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5DAD2D-9148-42D8-A682-12B0062BA3A4}"/>
              </a:ext>
            </a:extLst>
          </p:cNvPr>
          <p:cNvSpPr/>
          <p:nvPr/>
        </p:nvSpPr>
        <p:spPr>
          <a:xfrm>
            <a:off x="6083220" y="370348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F1CBD9-BA86-4E25-AAED-F17462E8958A}"/>
              </a:ext>
            </a:extLst>
          </p:cNvPr>
          <p:cNvSpPr/>
          <p:nvPr/>
        </p:nvSpPr>
        <p:spPr>
          <a:xfrm>
            <a:off x="6899196" y="360823"/>
            <a:ext cx="56522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a36bf6df_0_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2-D Convolution PE Set</a:t>
            </a:r>
            <a:endParaRPr/>
          </a:p>
        </p:txBody>
      </p:sp>
      <p:sp>
        <p:nvSpPr>
          <p:cNvPr id="168" name="Google Shape;168;g1c2a36bf6df_0_2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Shares the same row of filter or ifmap across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Accumulates the psums from multiple primitives.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reuse in a set(with PE-PE links):</a:t>
            </a:r>
            <a:endParaRPr/>
          </a:p>
        </p:txBody>
      </p:sp>
      <p:pic>
        <p:nvPicPr>
          <p:cNvPr id="169" name="Google Shape;169;g1c2a36bf6df_0_242"/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823913" y="2571750"/>
            <a:ext cx="7496175" cy="20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5;p3">
            <a:extLst>
              <a:ext uri="{FF2B5EF4-FFF2-40B4-BE49-F238E27FC236}">
                <a16:creationId xmlns:a16="http://schemas.microsoft.com/office/drawing/2014/main" id="{77859B83-13AD-4978-81A9-F801C44390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2199" y="0"/>
            <a:ext cx="2981169" cy="1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B7A252B-8CDD-473D-88A9-4573C9868169}"/>
              </a:ext>
            </a:extLst>
          </p:cNvPr>
          <p:cNvSpPr/>
          <p:nvPr/>
        </p:nvSpPr>
        <p:spPr>
          <a:xfrm>
            <a:off x="5210175" y="374648"/>
            <a:ext cx="457200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AB2843-DF29-412E-BC6B-C4318830208C}"/>
              </a:ext>
            </a:extLst>
          </p:cNvPr>
          <p:cNvSpPr/>
          <p:nvPr/>
        </p:nvSpPr>
        <p:spPr>
          <a:xfrm>
            <a:off x="6899196" y="360823"/>
            <a:ext cx="88979" cy="703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D43C0A-FC03-4693-B47F-C0F2D1749242}"/>
              </a:ext>
            </a:extLst>
          </p:cNvPr>
          <p:cNvSpPr/>
          <p:nvPr/>
        </p:nvSpPr>
        <p:spPr>
          <a:xfrm>
            <a:off x="6089571" y="374648"/>
            <a:ext cx="457200" cy="2984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905FA7B-CC86-4FFA-AD10-8B29C0197297}"/>
              </a:ext>
            </a:extLst>
          </p:cNvPr>
          <p:cNvCxnSpPr>
            <a:cxnSpLocks/>
          </p:cNvCxnSpPr>
          <p:nvPr/>
        </p:nvCxnSpPr>
        <p:spPr>
          <a:xfrm>
            <a:off x="5699125" y="493714"/>
            <a:ext cx="358775" cy="10411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72BA9F9-1DE4-4594-8DDB-922E123B29C7}"/>
              </a:ext>
            </a:extLst>
          </p:cNvPr>
          <p:cNvCxnSpPr>
            <a:cxnSpLocks/>
          </p:cNvCxnSpPr>
          <p:nvPr/>
        </p:nvCxnSpPr>
        <p:spPr>
          <a:xfrm flipV="1">
            <a:off x="6559550" y="431199"/>
            <a:ext cx="339646" cy="9832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EA42953-CEB2-43AB-AB41-571B35129EAC}"/>
              </a:ext>
            </a:extLst>
          </p:cNvPr>
          <p:cNvCxnSpPr>
            <a:cxnSpLocks/>
          </p:cNvCxnSpPr>
          <p:nvPr/>
        </p:nvCxnSpPr>
        <p:spPr>
          <a:xfrm flipV="1">
            <a:off x="6559550" y="374648"/>
            <a:ext cx="323850" cy="28424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B2D9DD5-D618-4B1E-B6AB-B72C465DA613}"/>
              </a:ext>
            </a:extLst>
          </p:cNvPr>
          <p:cNvCxnSpPr>
            <a:cxnSpLocks/>
          </p:cNvCxnSpPr>
          <p:nvPr/>
        </p:nvCxnSpPr>
        <p:spPr>
          <a:xfrm flipV="1">
            <a:off x="6559550" y="480361"/>
            <a:ext cx="336629" cy="162273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2a36bf6df_0_4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TPU</a:t>
            </a:r>
            <a:endParaRPr dirty="0"/>
          </a:p>
        </p:txBody>
      </p:sp>
      <p:sp>
        <p:nvSpPr>
          <p:cNvPr id="259" name="Google Shape;259;g1c2a36bf6df_0_43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zh-TW" dirty="0"/>
              <a:t>Off-chip DRAM, </a:t>
            </a:r>
            <a:r>
              <a:rPr lang="zh-TW" altLang="zh-TW" dirty="0"/>
              <a:t>GLB</a:t>
            </a:r>
            <a:r>
              <a:rPr lang="en-US" altLang="zh-TW" dirty="0"/>
              <a:t> for input and output</a:t>
            </a:r>
            <a:r>
              <a:rPr lang="zh-TW" altLang="zh-TW" dirty="0"/>
              <a:t>, </a:t>
            </a:r>
            <a:r>
              <a:rPr lang="en-US" altLang="zh-TW" dirty="0"/>
              <a:t>weight</a:t>
            </a:r>
            <a:r>
              <a:rPr lang="zh-TW" altLang="zh-TW" dirty="0"/>
              <a:t>Spad</a:t>
            </a:r>
            <a:endParaRPr dirty="0"/>
          </a:p>
        </p:txBody>
      </p:sp>
      <p:pic>
        <p:nvPicPr>
          <p:cNvPr id="260" name="Google Shape;260;g1c2a36bf6df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6" y="1840800"/>
            <a:ext cx="8155926" cy="33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c2a36bf6df_0_436"/>
          <p:cNvSpPr/>
          <p:nvPr/>
        </p:nvSpPr>
        <p:spPr>
          <a:xfrm>
            <a:off x="4667550" y="1988725"/>
            <a:ext cx="3801300" cy="1857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c2a36bf6df_0_4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buSzPts val="1800"/>
            </a:pPr>
            <a:r>
              <a:rPr lang="en-US" altLang="zh-TW" dirty="0"/>
              <a:t>Systolic array</a:t>
            </a:r>
          </a:p>
        </p:txBody>
      </p:sp>
      <p:sp>
        <p:nvSpPr>
          <p:cNvPr id="267" name="Google Shape;267;g1c2a36bf6df_0_4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indent="-285750">
              <a:buSzPts val="1400"/>
            </a:pPr>
            <a:r>
              <a:rPr lang="en-US" altLang="zh-TW" dirty="0"/>
              <a:t>Wires only connect spatially adjacent ALUs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dirty="0"/>
              <a:t>Inputs are reuse vertically (spatial)</a:t>
            </a:r>
            <a:endParaRPr lang="en-US" dirty="0"/>
          </a:p>
          <a:p>
            <a:pPr marL="425450" indent="-285750">
              <a:buSzPts val="1400"/>
            </a:pPr>
            <a:r>
              <a:rPr lang="en-US" altLang="zh-TW" u="sng" dirty="0"/>
              <a:t>Weight stationary</a:t>
            </a:r>
            <a:endParaRPr lang="en-US" u="sng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6F7169-F23B-40EB-9628-FE26FD53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014" y="1152425"/>
            <a:ext cx="38100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TPU-like Architecture</a:t>
            </a:r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No input_spad since TPU only load and store weight in the P</a:t>
            </a:r>
            <a:r>
              <a:rPr lang="en-US" altLang="zh-TW" dirty="0"/>
              <a:t>Es.</a:t>
            </a:r>
          </a:p>
          <a:p>
            <a:r>
              <a:rPr lang="en-US" altLang="zh-TW" dirty="0" err="1"/>
              <a:t>PsumReg</a:t>
            </a:r>
            <a:r>
              <a:rPr lang="zh-TW" altLang="en-US" dirty="0"/>
              <a:t> </a:t>
            </a:r>
            <a:r>
              <a:rPr lang="en-US" altLang="zh-TW" dirty="0"/>
              <a:t>store temporal partial sum to simulate the accumulator.</a:t>
            </a:r>
          </a:p>
          <a:p>
            <a:pPr lvl="0"/>
            <a:r>
              <a:rPr lang="en-US" altLang="zh-TW" dirty="0"/>
              <a:t>T</a:t>
            </a:r>
            <a:r>
              <a:rPr lang="zh-TW" altLang="zh-TW" dirty="0"/>
              <a:t>he word-bits is 16 rather than 8 (for comparison with other architecture).</a:t>
            </a:r>
            <a:endParaRPr lang="en-US" altLang="zh-TW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29EDC4E-DD01-4265-998E-0CD7C883F44F}"/>
              </a:ext>
            </a:extLst>
          </p:cNvPr>
          <p:cNvGrpSpPr/>
          <p:nvPr/>
        </p:nvGrpSpPr>
        <p:grpSpPr>
          <a:xfrm>
            <a:off x="1987782" y="2446681"/>
            <a:ext cx="5168435" cy="2522056"/>
            <a:chOff x="1261241" y="1955892"/>
            <a:chExt cx="6115032" cy="298397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D0B7ACB-E5F5-43EB-8BFD-A913D4764ADB}"/>
                </a:ext>
              </a:extLst>
            </p:cNvPr>
            <p:cNvSpPr/>
            <p:nvPr/>
          </p:nvSpPr>
          <p:spPr>
            <a:xfrm>
              <a:off x="3384331" y="1955892"/>
              <a:ext cx="1860331" cy="40990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DRAM</a:t>
              </a:r>
              <a:endParaRPr lang="zh-TW" altLang="en-US" sz="2000" dirty="0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C19E1A9-78D4-449E-9A7E-9A098D5D4F1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314497" y="2365795"/>
              <a:ext cx="0" cy="57150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40F6B2-CA37-46EC-B888-625F0A2D415C}"/>
                </a:ext>
              </a:extLst>
            </p:cNvPr>
            <p:cNvSpPr/>
            <p:nvPr/>
          </p:nvSpPr>
          <p:spPr>
            <a:xfrm>
              <a:off x="3368566" y="2641293"/>
              <a:ext cx="1860331" cy="40990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/>
                <a:t>GLB</a:t>
              </a:r>
              <a:endParaRPr lang="zh-TW" altLang="en-US" sz="2000" dirty="0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646369CD-1510-4B8E-B7B9-58BC15BD8CB8}"/>
                </a:ext>
              </a:extLst>
            </p:cNvPr>
            <p:cNvCxnSpPr>
              <a:cxnSpLocks/>
            </p:cNvCxnSpPr>
            <p:nvPr/>
          </p:nvCxnSpPr>
          <p:spPr>
            <a:xfrm>
              <a:off x="4314497" y="3051196"/>
              <a:ext cx="0" cy="18010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0ECC7EF-5D2F-467D-A9BC-DACD676249CE}"/>
                </a:ext>
              </a:extLst>
            </p:cNvPr>
            <p:cNvCxnSpPr>
              <a:cxnSpLocks/>
            </p:cNvCxnSpPr>
            <p:nvPr/>
          </p:nvCxnSpPr>
          <p:spPr>
            <a:xfrm>
              <a:off x="2175641" y="3231298"/>
              <a:ext cx="4349294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4D02ACA-9CE4-44B6-AD54-B785B7C5723B}"/>
                </a:ext>
              </a:extLst>
            </p:cNvPr>
            <p:cNvGrpSpPr/>
            <p:nvPr/>
          </p:nvGrpSpPr>
          <p:grpSpPr>
            <a:xfrm>
              <a:off x="1261241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29638DCB-5995-40BA-817E-5CC844B33B09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3D24D8E3-3870-4489-ABBB-C96775EA424D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F2CDF985-E6D7-4BFE-B397-85F8056F9294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421B47F-9C24-405B-92BE-9DE55731545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CA5D2E74-C94E-4C00-AD1E-4308F2BC49AE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6708EC4-2C32-4ADF-9C0F-623C6F70A635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2B4326B6-46CC-443A-8774-506CE83C4EDE}"/>
                  </a:ext>
                </a:extLst>
              </p:cNvPr>
              <p:cNvCxnSpPr>
                <a:cxnSpLocks/>
                <a:endCxn id="33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0BE4CD4-4849-4B60-8B95-2D5E4A541B76}"/>
                </a:ext>
              </a:extLst>
            </p:cNvPr>
            <p:cNvSpPr txBox="1"/>
            <p:nvPr/>
          </p:nvSpPr>
          <p:spPr>
            <a:xfrm>
              <a:off x="5228897" y="4501512"/>
              <a:ext cx="3816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/>
                <a:t>…</a:t>
              </a:r>
              <a:endParaRPr lang="zh-TW" altLang="en-US" sz="1600" b="1" dirty="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3347A58-71C0-40B4-9C99-859EA8545AEC}"/>
                </a:ext>
              </a:extLst>
            </p:cNvPr>
            <p:cNvGrpSpPr/>
            <p:nvPr/>
          </p:nvGrpSpPr>
          <p:grpSpPr>
            <a:xfrm>
              <a:off x="3400097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6C34FA72-5E13-42F8-B1D5-66CA4656344D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26" name="矩形: 圓角 25">
                  <a:extLst>
                    <a:ext uri="{FF2B5EF4-FFF2-40B4-BE49-F238E27FC236}">
                      <a16:creationId xmlns:a16="http://schemas.microsoft.com/office/drawing/2014/main" id="{D73A4E1D-DB8B-42BC-9FFF-0A1C82FE3DD4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0FA1513A-C054-46D8-977F-F4FDBB58CD71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ED9500D-F1CF-4B78-9B23-B89AA2B7D747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1FBCA46-7028-4C87-8B6E-C53706096E8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09ACACF-C22F-4E6A-81C5-CECA2F813D24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F15FE118-9026-47F6-8134-6CFFFD94B8F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DB759E9-26DA-4A77-B262-C5CB97336332}"/>
                </a:ext>
              </a:extLst>
            </p:cNvPr>
            <p:cNvGrpSpPr/>
            <p:nvPr/>
          </p:nvGrpSpPr>
          <p:grpSpPr>
            <a:xfrm>
              <a:off x="5610535" y="3231298"/>
              <a:ext cx="1765738" cy="1708564"/>
              <a:chOff x="1261241" y="3231298"/>
              <a:chExt cx="1765738" cy="1708564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7D723735-F6AA-4D35-A7C7-BA0CB7C15EF1}"/>
                  </a:ext>
                </a:extLst>
              </p:cNvPr>
              <p:cNvGrpSpPr/>
              <p:nvPr/>
            </p:nvGrpSpPr>
            <p:grpSpPr>
              <a:xfrm>
                <a:off x="1261241" y="3231298"/>
                <a:ext cx="1765738" cy="1708564"/>
                <a:chOff x="1261241" y="3231298"/>
                <a:chExt cx="1765738" cy="1708564"/>
              </a:xfrm>
            </p:grpSpPr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C70B294A-683D-44F4-A61C-5EBF0E47CA10}"/>
                    </a:ext>
                  </a:extLst>
                </p:cNvPr>
                <p:cNvSpPr/>
                <p:nvPr/>
              </p:nvSpPr>
              <p:spPr>
                <a:xfrm>
                  <a:off x="1324303" y="3520966"/>
                  <a:ext cx="1702676" cy="1418896"/>
                </a:xfrm>
                <a:prstGeom prst="round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FB31719-25D7-4372-88B3-2DE49E430A8E}"/>
                    </a:ext>
                  </a:extLst>
                </p:cNvPr>
                <p:cNvSpPr txBox="1"/>
                <p:nvPr/>
              </p:nvSpPr>
              <p:spPr>
                <a:xfrm>
                  <a:off x="1261241" y="3231298"/>
                  <a:ext cx="914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PE</a:t>
                  </a:r>
                  <a:endParaRPr lang="zh-TW" altLang="en-US" dirty="0"/>
                </a:p>
              </p:txBody>
            </p:sp>
          </p:grp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64B0C0D-F17E-4B1C-A06D-E5F5245E9489}"/>
                  </a:ext>
                </a:extLst>
              </p:cNvPr>
              <p:cNvSpPr/>
              <p:nvPr/>
            </p:nvSpPr>
            <p:spPr>
              <a:xfrm>
                <a:off x="1481959" y="3641898"/>
                <a:ext cx="1397876" cy="335527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WeightReg</a:t>
                </a:r>
                <a:endParaRPr lang="zh-TW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DC6021-10D2-49BF-8655-841BC6F470A8}"/>
                  </a:ext>
                </a:extLst>
              </p:cNvPr>
              <p:cNvSpPr/>
              <p:nvPr/>
            </p:nvSpPr>
            <p:spPr>
              <a:xfrm>
                <a:off x="1481959" y="4072563"/>
                <a:ext cx="1397876" cy="33552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MAC</a:t>
                </a:r>
                <a:endParaRPr lang="zh-TW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2409EA-483B-44EC-B202-251D6B10435C}"/>
                  </a:ext>
                </a:extLst>
              </p:cNvPr>
              <p:cNvSpPr/>
              <p:nvPr/>
            </p:nvSpPr>
            <p:spPr>
              <a:xfrm>
                <a:off x="1481959" y="4501512"/>
                <a:ext cx="1397876" cy="33552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/>
                  <a:t>PsumReg</a:t>
                </a:r>
                <a:endParaRPr lang="zh-TW" altLang="en-US" dirty="0"/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A4739FD3-2DBB-4CDE-9316-8DBA5357BD8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175641" y="3231298"/>
                <a:ext cx="0" cy="28966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Direct Convolution: Split a</a:t>
            </a:r>
            <a:r>
              <a:rPr lang="en-US" altLang="zh-TW" dirty="0"/>
              <a:t> convolution calculation</a:t>
            </a:r>
            <a:r>
              <a:rPr lang="zh-TW" dirty="0"/>
              <a:t> into multiple MAC of small cubes.</a:t>
            </a:r>
            <a:endParaRPr dirty="0"/>
          </a:p>
        </p:txBody>
      </p:sp>
      <p:pic>
        <p:nvPicPr>
          <p:cNvPr id="285" name="Google Shape;2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64075"/>
            <a:ext cx="5487303" cy="2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7625" y="2312850"/>
            <a:ext cx="4036375" cy="198691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Atomic operation</a:t>
            </a:r>
          </a:p>
        </p:txBody>
      </p:sp>
      <p:sp>
        <p:nvSpPr>
          <p:cNvPr id="299" name="Google Shape;299;p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8775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Divide all input/weight data cubes into 1x1x64 element small cubes.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zh-TW" dirty="0"/>
              <a:t>Multiply one small input data cube by one small weight data cube.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TW" dirty="0"/>
              <a:t>64 MACs are needed in a MAC cell.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altLang="zh-TW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050" y="621575"/>
            <a:ext cx="4854525" cy="42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Timeloop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dirty="0"/>
              <a:t>DLA and </a:t>
            </a:r>
            <a:r>
              <a:rPr lang="zh-TW" dirty="0"/>
              <a:t>Dataflows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Eyeriss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TPU</a:t>
            </a:r>
            <a:endParaRPr dirty="0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dirty="0"/>
              <a:t>NVDLA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Simulation setup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Comparision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Stripe operation</a:t>
            </a:r>
          </a:p>
        </p:txBody>
      </p:sp>
      <p:sp>
        <p:nvSpPr>
          <p:cNvPr id="306" name="Google Shape;306;p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287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Weight data in each MAC cell array is kept unchanged (</a:t>
            </a:r>
            <a:r>
              <a:rPr lang="en-US" altLang="zh-TW" dirty="0"/>
              <a:t>thus </a:t>
            </a:r>
            <a:r>
              <a:rPr lang="zh-TW" dirty="0"/>
              <a:t>weight stationary). Input data slides along input data cube.</a:t>
            </a:r>
            <a:endParaRPr dirty="0"/>
          </a:p>
        </p:txBody>
      </p:sp>
      <p:pic>
        <p:nvPicPr>
          <p:cNvPr id="307" name="Google Shape;3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6512" y="0"/>
            <a:ext cx="5157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14300" lvl="0">
              <a:lnSpc>
                <a:spcPct val="115000"/>
              </a:lnSpc>
              <a:buSzPts val="1800"/>
            </a:pPr>
            <a:r>
              <a:rPr lang="en-US" altLang="zh-TW" dirty="0"/>
              <a:t>Block operation</a:t>
            </a:r>
          </a:p>
        </p:txBody>
      </p:sp>
      <p:sp>
        <p:nvSpPr>
          <p:cNvPr id="313" name="Google Shape;313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5468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dirty="0"/>
              <a:t>Each kernel in a kernel group uses RxSx64 (since we’ve divide the weight into 1x1x64) weight elements.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 dirty="0"/>
              <a:t>Results add together across stripe operations.</a:t>
            </a:r>
            <a:endParaRPr dirty="0"/>
          </a:p>
        </p:txBody>
      </p:sp>
      <p:pic>
        <p:nvPicPr>
          <p:cNvPr id="314" name="Google Shape;3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4140" y="0"/>
            <a:ext cx="4149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NVDLA simulation on Timeloop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7451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16 MAC Cell</a:t>
            </a:r>
            <a:r>
              <a:rPr lang="en-US" altLang="zh-TW" dirty="0"/>
              <a:t>s</a:t>
            </a:r>
            <a:r>
              <a:rPr lang="zh-TW" dirty="0"/>
              <a:t>, each has </a:t>
            </a:r>
            <a:r>
              <a:rPr lang="en-US" altLang="zh-TW" dirty="0"/>
              <a:t>16</a:t>
            </a:r>
            <a:r>
              <a:rPr lang="zh-TW" dirty="0"/>
              <a:t> MACs</a:t>
            </a:r>
            <a:r>
              <a:rPr lang="en-US" altLang="zh-TW" dirty="0"/>
              <a:t> rather than 64</a:t>
            </a:r>
            <a:r>
              <a:rPr lang="zh-TW" dirty="0"/>
              <a:t>.</a:t>
            </a:r>
            <a:r>
              <a:rPr lang="en-US" altLang="zh-TW" dirty="0"/>
              <a:t> This is for the balance on the number of MAC units between different hardware.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Parallel (split on hardware) on M, C only.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Share input buffer for all PEs.</a:t>
            </a:r>
            <a:endParaRPr dirty="0"/>
          </a:p>
        </p:txBody>
      </p:sp>
      <p:pic>
        <p:nvPicPr>
          <p:cNvPr id="321" name="Google Shape;3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6875" y="-9900"/>
            <a:ext cx="3517124" cy="16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2588" y="1958250"/>
            <a:ext cx="3325700" cy="29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SuperPoint CNN layer shapes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graphicFrame>
        <p:nvGraphicFramePr>
          <p:cNvPr id="328" name="Google Shape;328;p9"/>
          <p:cNvGraphicFramePr/>
          <p:nvPr>
            <p:extLst>
              <p:ext uri="{D42A27DB-BD31-4B8C-83A1-F6EECF244321}">
                <p14:modId xmlns:p14="http://schemas.microsoft.com/office/powerpoint/2010/main" val="4292184984"/>
              </p:ext>
            </p:extLst>
          </p:nvPr>
        </p:nvGraphicFramePr>
        <p:xfrm>
          <a:off x="943276" y="1561347"/>
          <a:ext cx="7623425" cy="3487978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586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5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558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14704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W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H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N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M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S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R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Hpad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Wstride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Hstride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Computes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conv1a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2764800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conv1b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conv2b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176947200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64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353894400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conv3b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707788800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conv4b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707788800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convPa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128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3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convPb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80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256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65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79872000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convDa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128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/>
                        <a:t>1</a:t>
                      </a:r>
                      <a:endParaRPr sz="800" u="none" strike="noStrike" cap="none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1415577600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1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convDb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80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60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256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1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800" u="none" strike="noStrike" cap="none" dirty="0"/>
                        <a:t>314572800</a:t>
                      </a:r>
                      <a:endParaRPr sz="800" u="none" strike="noStrike" cap="none" dirty="0"/>
                    </a:p>
                  </a:txBody>
                  <a:tcPr marL="88306" marR="88306" marT="88306" marB="88306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29" name="Google Shape;329;p9"/>
          <p:cNvCxnSpPr>
            <a:cxnSpLocks/>
          </p:cNvCxnSpPr>
          <p:nvPr/>
        </p:nvCxnSpPr>
        <p:spPr>
          <a:xfrm>
            <a:off x="867188" y="1891422"/>
            <a:ext cx="600" cy="205030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0" name="Google Shape;330;p9"/>
          <p:cNvSpPr txBox="1"/>
          <p:nvPr/>
        </p:nvSpPr>
        <p:spPr>
          <a:xfrm>
            <a:off x="106950" y="2636429"/>
            <a:ext cx="12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share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9"/>
          <p:cNvSpPr txBox="1"/>
          <p:nvPr/>
        </p:nvSpPr>
        <p:spPr>
          <a:xfrm>
            <a:off x="-113641" y="3855323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Detector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9"/>
          <p:cNvCxnSpPr/>
          <p:nvPr/>
        </p:nvCxnSpPr>
        <p:spPr>
          <a:xfrm>
            <a:off x="849207" y="39417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33" name="Google Shape;333;p9"/>
          <p:cNvSpPr txBox="1"/>
          <p:nvPr/>
        </p:nvSpPr>
        <p:spPr>
          <a:xfrm>
            <a:off x="-159600" y="449522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Discriptor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 Head</a:t>
            </a:r>
            <a:endParaRPr sz="1200" b="0" i="0" u="none" strike="noStrike" cap="non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9"/>
          <p:cNvCxnSpPr/>
          <p:nvPr/>
        </p:nvCxnSpPr>
        <p:spPr>
          <a:xfrm>
            <a:off x="849207" y="4495225"/>
            <a:ext cx="0" cy="55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11" name="Google Shape;321;p8">
            <a:extLst>
              <a:ext uri="{FF2B5EF4-FFF2-40B4-BE49-F238E27FC236}">
                <a16:creationId xmlns:a16="http://schemas.microsoft.com/office/drawing/2014/main" id="{C93741E0-E5D1-4070-8056-18E0102EA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987" y="-9900"/>
            <a:ext cx="3279011" cy="149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Assumption for simulation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Open Sans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Cambria"/>
                    <a:ea typeface="Cambria"/>
                    <a:cs typeface="Cambria"/>
                    <a:sym typeface="Cambria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Open Sans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285750" indent="-285750"/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MAC computations in total.</a:t>
                </a:r>
              </a:p>
              <a:p>
                <a:pPr marL="285750" indent="-285750"/>
                <a:r>
                  <a:rPr lang="en-US" dirty="0"/>
                  <a:t>Assume the network can operate in 24fps, and the clock is 700MHz.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=212.6</m:t>
                    </m:r>
                  </m:oMath>
                </a14:m>
                <a:r>
                  <a:rPr lang="en-US" dirty="0"/>
                  <a:t> MACs are needed within a clock cycle.</a:t>
                </a:r>
              </a:p>
              <a:p>
                <a:pPr marL="285750" indent="-285750"/>
                <a:r>
                  <a:rPr lang="en-US" dirty="0"/>
                  <a:t>Assume 256 MAC units for each architecture.</a:t>
                </a:r>
              </a:p>
              <a:p>
                <a:pPr marL="285750" indent="-285750"/>
                <a:endParaRPr lang="en-US" dirty="0"/>
              </a:p>
            </p:txBody>
          </p:sp>
        </mc:Choice>
        <mc:Fallback xmlns="">
          <p:sp>
            <p:nvSpPr>
              <p:cNvPr id="4" name="Google Shape;346;p11">
                <a:extLst>
                  <a:ext uri="{FF2B5EF4-FFF2-40B4-BE49-F238E27FC236}">
                    <a16:creationId xmlns:a16="http://schemas.microsoft.com/office/drawing/2014/main" id="{D259178B-96BD-436C-B328-3FA516630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266324"/>
                <a:ext cx="8520600" cy="3724775"/>
              </a:xfrm>
              <a:prstGeom prst="rect">
                <a:avLst/>
              </a:prstGeom>
              <a:blipFill>
                <a:blip r:embed="rId3"/>
                <a:stretch>
                  <a:fillRect l="-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  <p:sp>
        <p:nvSpPr>
          <p:cNvPr id="346" name="Google Shape;346;p11"/>
          <p:cNvSpPr txBox="1">
            <a:spLocks noGrp="1"/>
          </p:cNvSpPr>
          <p:nvPr>
            <p:ph type="body" idx="1"/>
          </p:nvPr>
        </p:nvSpPr>
        <p:spPr>
          <a:xfrm>
            <a:off x="311700" y="1266324"/>
            <a:ext cx="8520600" cy="372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/>
            <a:r>
              <a:rPr lang="en-US" altLang="zh-TW" dirty="0" err="1"/>
              <a:t>Eyeriss</a:t>
            </a:r>
            <a:endParaRPr lang="en-US" altLang="zh-TW" dirty="0"/>
          </a:p>
          <a:p>
            <a:pPr marL="0" lvl="0" indent="0">
              <a:buNone/>
            </a:pPr>
            <a:r>
              <a:rPr lang="zh-TW" dirty="0"/>
              <a:t>conv1a:Utilization = </a:t>
            </a:r>
            <a:r>
              <a:rPr lang="en-US" altLang="zh-TW" dirty="0"/>
              <a:t>0.28 </a:t>
            </a:r>
            <a:r>
              <a:rPr lang="zh-TW" dirty="0"/>
              <a:t>| pJ/Compute =</a:t>
            </a:r>
            <a:r>
              <a:rPr lang="en-US" altLang="zh-TW" dirty="0"/>
              <a:t> 23.85 </a:t>
            </a:r>
            <a:r>
              <a:rPr lang="zh-TW" dirty="0"/>
              <a:t>(C = 1)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conv1b:Utilization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8.58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conv3a:Utilization = </a:t>
            </a:r>
            <a:r>
              <a:rPr lang="en-US" altLang="zh-TW" dirty="0"/>
              <a:t>0.75</a:t>
            </a:r>
            <a:r>
              <a:rPr lang="zh-TW" altLang="zh-TW" dirty="0"/>
              <a:t> </a:t>
            </a:r>
            <a:r>
              <a:rPr lang="zh-TW" dirty="0"/>
              <a:t>| pJ/Compute =</a:t>
            </a:r>
            <a:r>
              <a:rPr lang="en-US" altLang="zh-TW" dirty="0"/>
              <a:t> 8.13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conv3b:Utilization = </a:t>
            </a:r>
            <a:r>
              <a:rPr lang="en-US" altLang="zh-TW" dirty="0"/>
              <a:t>0.75 </a:t>
            </a:r>
            <a:r>
              <a:rPr lang="zh-TW" dirty="0"/>
              <a:t>| pJ/Compute =</a:t>
            </a:r>
            <a:r>
              <a:rPr lang="en-US" altLang="zh-TW" dirty="0"/>
              <a:t> 8.02</a:t>
            </a:r>
            <a:endParaRPr dirty="0"/>
          </a:p>
          <a:p>
            <a:pPr marL="0" lvl="0" indent="0">
              <a:spcBef>
                <a:spcPts val="1200"/>
              </a:spcBef>
              <a:buNone/>
            </a:pPr>
            <a:r>
              <a:rPr lang="zh-TW" dirty="0"/>
              <a:t>conv</a:t>
            </a:r>
            <a:r>
              <a:rPr lang="en-US" altLang="zh-TW" dirty="0"/>
              <a:t>P</a:t>
            </a:r>
            <a:r>
              <a:rPr lang="zh-TW" dirty="0"/>
              <a:t>a:Utilization = </a:t>
            </a:r>
            <a:r>
              <a:rPr lang="en-US" altLang="zh-TW" dirty="0"/>
              <a:t>0.75</a:t>
            </a:r>
            <a:r>
              <a:rPr lang="zh-TW" dirty="0"/>
              <a:t> | pJ/Compute = </a:t>
            </a:r>
            <a:r>
              <a:rPr lang="en-US" altLang="zh-TW" dirty="0"/>
              <a:t>7.79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dirty="0" err="1"/>
              <a:t>convPb:Utilization</a:t>
            </a:r>
            <a:r>
              <a:rPr lang="en-US" dirty="0"/>
              <a:t> = 0.81 | </a:t>
            </a:r>
            <a:r>
              <a:rPr lang="en-US" dirty="0" err="1"/>
              <a:t>pJ</a:t>
            </a:r>
            <a:r>
              <a:rPr lang="en-US" dirty="0"/>
              <a:t>/Compute =    8.270</a:t>
            </a:r>
            <a:endParaRPr dirty="0"/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dirty="0"/>
              <a:t>conv</a:t>
            </a:r>
            <a:r>
              <a:rPr lang="en-US" altLang="zh-TW" dirty="0"/>
              <a:t>D</a:t>
            </a:r>
            <a:r>
              <a:rPr lang="zh-TW" dirty="0"/>
              <a:t>b:Utilization = </a:t>
            </a:r>
            <a:r>
              <a:rPr lang="en-US" altLang="zh-TW" dirty="0"/>
              <a:t>1.00</a:t>
            </a:r>
            <a:r>
              <a:rPr lang="zh-TW" dirty="0"/>
              <a:t> | pJ/Compute =   </a:t>
            </a:r>
            <a:r>
              <a:rPr lang="en-US" altLang="zh-TW" dirty="0"/>
              <a:t>6.34 </a:t>
            </a:r>
            <a:r>
              <a:rPr lang="zh-TW" dirty="0"/>
              <a:t>(</a:t>
            </a:r>
            <a:r>
              <a:rPr lang="en-US" altLang="zh-TW" dirty="0"/>
              <a:t>R</a:t>
            </a:r>
            <a:r>
              <a:rPr lang="zh-TW" dirty="0"/>
              <a:t> = </a:t>
            </a:r>
            <a:r>
              <a:rPr lang="en-US" altLang="zh-TW" dirty="0"/>
              <a:t>1</a:t>
            </a:r>
            <a:r>
              <a:rPr lang="zh-TW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32ACD-1B3F-407D-A081-87C29AAD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Take a look into the mapping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ED603D-6207-47ED-9879-1844C14E0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241C95-183D-4C05-ABD4-933958E4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2" y="1722923"/>
            <a:ext cx="3888871" cy="34205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939054-8C50-437F-9416-4C581993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63" y="1722923"/>
            <a:ext cx="4327344" cy="342057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2A56AD9-1EB3-4902-9D1F-35557E049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24718"/>
              </p:ext>
            </p:extLst>
          </p:nvPr>
        </p:nvGraphicFramePr>
        <p:xfrm>
          <a:off x="5019616" y="260575"/>
          <a:ext cx="4124384" cy="1005750"/>
        </p:xfrm>
        <a:graphic>
          <a:graphicData uri="http://schemas.openxmlformats.org/drawingml/2006/table">
            <a:tbl>
              <a:tblPr>
                <a:noFill/>
                <a:tableStyleId>{361510B0-2535-4326-A57B-CE319CBF4035}</a:tableStyleId>
              </a:tblPr>
              <a:tblGrid>
                <a:gridCol w="712269">
                  <a:extLst>
                    <a:ext uri="{9D8B030D-6E8A-4147-A177-3AD203B41FA5}">
                      <a16:colId xmlns:a16="http://schemas.microsoft.com/office/drawing/2014/main" val="3675586518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605253265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26585366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486965591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434115013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975682430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1503279136"/>
                    </a:ext>
                  </a:extLst>
                </a:gridCol>
                <a:gridCol w="487445">
                  <a:extLst>
                    <a:ext uri="{9D8B030D-6E8A-4147-A177-3AD203B41FA5}">
                      <a16:colId xmlns:a16="http://schemas.microsoft.com/office/drawing/2014/main" val="2975069939"/>
                    </a:ext>
                  </a:extLst>
                </a:gridCol>
              </a:tblGrid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W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H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N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M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S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R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10675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convDa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128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3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91999"/>
                  </a:ext>
                </a:extLst>
              </a:tr>
              <a:tr h="335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convDb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80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60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256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zh-TW" sz="1000" u="none" strike="noStrike" cap="none" dirty="0"/>
                        <a:t>1</a:t>
                      </a:r>
                      <a:endParaRPr sz="1000" u="none" strike="noStrike" cap="none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923572"/>
                  </a:ext>
                </a:extLst>
              </a:tr>
            </a:tbl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036FA340-7B71-47E6-85FE-2D27BE25127B}"/>
              </a:ext>
            </a:extLst>
          </p:cNvPr>
          <p:cNvSpPr/>
          <p:nvPr/>
        </p:nvSpPr>
        <p:spPr>
          <a:xfrm>
            <a:off x="781458" y="309300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B3513E8-8A1C-4D53-9A2D-50E94F2CE8DC}"/>
              </a:ext>
            </a:extLst>
          </p:cNvPr>
          <p:cNvSpPr/>
          <p:nvPr/>
        </p:nvSpPr>
        <p:spPr>
          <a:xfrm>
            <a:off x="4670329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740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13850-A532-4313-92E4-79BB598B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What’s wrong with </a:t>
            </a:r>
            <a:r>
              <a:rPr lang="en-US" altLang="zh-TW" dirty="0" err="1"/>
              <a:t>convDa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C5BBFB-62F7-4345-A72B-E8C669E7D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1BE300-F850-4224-B39B-147F23CEF5A9}"/>
              </a:ext>
            </a:extLst>
          </p:cNvPr>
          <p:cNvSpPr/>
          <p:nvPr/>
        </p:nvSpPr>
        <p:spPr>
          <a:xfrm>
            <a:off x="5390147" y="1549067"/>
            <a:ext cx="3753853" cy="35944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3B441F-6F33-4BC5-8C79-70EB89872361}"/>
              </a:ext>
            </a:extLst>
          </p:cNvPr>
          <p:cNvSpPr txBox="1"/>
          <p:nvPr/>
        </p:nvSpPr>
        <p:spPr>
          <a:xfrm>
            <a:off x="6359892" y="1241290"/>
            <a:ext cx="181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 array (16x16)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C70991-3B35-439F-9F2F-C9F90537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922"/>
            <a:ext cx="3888871" cy="342057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67252EDA-E36B-4E3F-8611-29F7F5E71703}"/>
              </a:ext>
            </a:extLst>
          </p:cNvPr>
          <p:cNvSpPr/>
          <p:nvPr/>
        </p:nvSpPr>
        <p:spPr>
          <a:xfrm>
            <a:off x="317566" y="3093001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4" name="Google Shape;169;g1c2a36bf6df_0_242">
            <a:extLst>
              <a:ext uri="{FF2B5EF4-FFF2-40B4-BE49-F238E27FC236}">
                <a16:creationId xmlns:a16="http://schemas.microsoft.com/office/drawing/2014/main" id="{4406CC1A-4921-4A82-BB6E-72F71F5070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859"/>
          <a:stretch/>
        </p:blipFill>
        <p:spPr>
          <a:xfrm>
            <a:off x="5118995" y="0"/>
            <a:ext cx="4025005" cy="111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49EEEEC-13CC-438B-AE2B-BDAE3F7FD6D3}"/>
              </a:ext>
            </a:extLst>
          </p:cNvPr>
          <p:cNvGrpSpPr/>
          <p:nvPr/>
        </p:nvGrpSpPr>
        <p:grpSpPr>
          <a:xfrm>
            <a:off x="4198076" y="1481605"/>
            <a:ext cx="1852611" cy="738664"/>
            <a:chOff x="4198076" y="1481605"/>
            <a:chExt cx="1852611" cy="73866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454F42-8AD1-4371-AEBF-3F1C7B36DFB3}"/>
                </a:ext>
              </a:extLst>
            </p:cNvPr>
            <p:cNvSpPr/>
            <p:nvPr/>
          </p:nvSpPr>
          <p:spPr>
            <a:xfrm>
              <a:off x="5390147" y="154906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0FC2227B-8114-4A7D-A7AF-DB536674606A}"/>
                </a:ext>
              </a:extLst>
            </p:cNvPr>
            <p:cNvCxnSpPr/>
            <p:nvPr/>
          </p:nvCxnSpPr>
          <p:spPr>
            <a:xfrm>
              <a:off x="5245768" y="1549067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8B3D307-983A-4F2C-B130-A67CAF9E7F17}"/>
                </a:ext>
              </a:extLst>
            </p:cNvPr>
            <p:cNvSpPr txBox="1"/>
            <p:nvPr/>
          </p:nvSpPr>
          <p:spPr>
            <a:xfrm>
              <a:off x="4198076" y="1481605"/>
              <a:ext cx="11454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Filter rows Channel0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  <a:endParaRPr lang="zh-TW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969B580-88BB-445F-BEC9-3FBE2C9FEE50}"/>
              </a:ext>
            </a:extLst>
          </p:cNvPr>
          <p:cNvGrpSpPr/>
          <p:nvPr/>
        </p:nvGrpSpPr>
        <p:grpSpPr>
          <a:xfrm>
            <a:off x="4198076" y="2209608"/>
            <a:ext cx="1852611" cy="660541"/>
            <a:chOff x="4198076" y="2209608"/>
            <a:chExt cx="1852611" cy="66054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CA72E5-0974-43C7-9597-6ACC0944B685}"/>
                </a:ext>
              </a:extLst>
            </p:cNvPr>
            <p:cNvSpPr/>
            <p:nvPr/>
          </p:nvSpPr>
          <p:spPr>
            <a:xfrm>
              <a:off x="5390147" y="220960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42D245D-7D29-4743-8DE1-633B56DC4F1C}"/>
                </a:ext>
              </a:extLst>
            </p:cNvPr>
            <p:cNvCxnSpPr/>
            <p:nvPr/>
          </p:nvCxnSpPr>
          <p:spPr>
            <a:xfrm>
              <a:off x="5245768" y="2209608"/>
              <a:ext cx="0" cy="660541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52BC583-DA4A-4E1E-8782-F8EEA3689CFE}"/>
                </a:ext>
              </a:extLst>
            </p:cNvPr>
            <p:cNvSpPr txBox="1"/>
            <p:nvPr/>
          </p:nvSpPr>
          <p:spPr>
            <a:xfrm>
              <a:off x="4198076" y="2309738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Channel1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953E072-8512-4570-A5A3-2F5D7247475C}"/>
              </a:ext>
            </a:extLst>
          </p:cNvPr>
          <p:cNvGrpSpPr/>
          <p:nvPr/>
        </p:nvGrpSpPr>
        <p:grpSpPr>
          <a:xfrm>
            <a:off x="4943372" y="2870148"/>
            <a:ext cx="1107315" cy="1321080"/>
            <a:chOff x="4943372" y="2870148"/>
            <a:chExt cx="1107315" cy="132108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D4E98A3-7C44-4173-94EA-BFFB5292DC0B}"/>
                </a:ext>
              </a:extLst>
            </p:cNvPr>
            <p:cNvSpPr/>
            <p:nvPr/>
          </p:nvSpPr>
          <p:spPr>
            <a:xfrm>
              <a:off x="5390147" y="287014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DAABAD-B4A5-41B0-8762-D48630FDE16B}"/>
                </a:ext>
              </a:extLst>
            </p:cNvPr>
            <p:cNvSpPr/>
            <p:nvPr/>
          </p:nvSpPr>
          <p:spPr>
            <a:xfrm>
              <a:off x="5390147" y="353068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4F93D7-9F3F-4A51-BBC5-DCAF648BCDEF}"/>
                </a:ext>
              </a:extLst>
            </p:cNvPr>
            <p:cNvSpPr txBox="1"/>
            <p:nvPr/>
          </p:nvSpPr>
          <p:spPr>
            <a:xfrm>
              <a:off x="4943372" y="3035869"/>
              <a:ext cx="400110" cy="3077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2FCD66B-8179-4F8F-ADD7-EB7BA9C94DAC}"/>
              </a:ext>
            </a:extLst>
          </p:cNvPr>
          <p:cNvGrpSpPr/>
          <p:nvPr/>
        </p:nvGrpSpPr>
        <p:grpSpPr>
          <a:xfrm>
            <a:off x="4198076" y="4191228"/>
            <a:ext cx="1852611" cy="660540"/>
            <a:chOff x="4198076" y="4191228"/>
            <a:chExt cx="1852611" cy="6605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57142C-9D42-4467-BD18-60BF48C4D28B}"/>
                </a:ext>
              </a:extLst>
            </p:cNvPr>
            <p:cNvSpPr/>
            <p:nvPr/>
          </p:nvSpPr>
          <p:spPr>
            <a:xfrm>
              <a:off x="5390147" y="4191228"/>
              <a:ext cx="660540" cy="6605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5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?</a:t>
              </a:r>
              <a:endParaRPr lang="zh-TW" altLang="en-US" sz="2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B031AA2-D0B8-43AF-8341-2690E50DFB25}"/>
                </a:ext>
              </a:extLst>
            </p:cNvPr>
            <p:cNvSpPr txBox="1"/>
            <p:nvPr/>
          </p:nvSpPr>
          <p:spPr>
            <a:xfrm>
              <a:off x="4198076" y="4261085"/>
              <a:ext cx="11454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Channel4?</a:t>
              </a:r>
            </a:p>
            <a:p>
              <a:pPr algn="ctr"/>
              <a:r>
                <a:rPr lang="en-US" altLang="zh-TW" dirty="0">
                  <a:solidFill>
                    <a:schemeClr val="accent5">
                      <a:lumMod val="75000"/>
                    </a:schemeClr>
                  </a:solidFill>
                </a:rPr>
                <a:t>R=3</a:t>
              </a: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16F8129-D7B3-4A9F-84C9-FFB7050E6256}"/>
              </a:ext>
            </a:extLst>
          </p:cNvPr>
          <p:cNvSpPr txBox="1"/>
          <p:nvPr/>
        </p:nvSpPr>
        <p:spPr>
          <a:xfrm>
            <a:off x="4055141" y="1207559"/>
            <a:ext cx="1431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5">
                    <a:lumMod val="75000"/>
                  </a:schemeClr>
                </a:solidFill>
              </a:rPr>
              <a:t>for C in [0:4):</a:t>
            </a:r>
          </a:p>
        </p:txBody>
      </p:sp>
    </p:spTree>
    <p:extLst>
      <p:ext uri="{BB962C8B-B14F-4D97-AF65-F5344CB8AC3E}">
        <p14:creationId xmlns:p14="http://schemas.microsoft.com/office/powerpoint/2010/main" val="308652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66462BF-29FE-46BD-A89F-51B135B3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893" y="1329791"/>
            <a:ext cx="3888871" cy="34205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2B0E13-8669-46DF-99A8-3F84B362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The index factorization problem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767A7C-A797-4A1B-B670-1BDC7722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905193" cy="3302700"/>
          </a:xfrm>
        </p:spPr>
        <p:txBody>
          <a:bodyPr/>
          <a:lstStyle/>
          <a:p>
            <a:r>
              <a:rPr lang="en-US" altLang="zh-TW" dirty="0"/>
              <a:t>However, </a:t>
            </a:r>
            <a:r>
              <a:rPr lang="en-US" altLang="zh-TW" dirty="0" err="1"/>
              <a:t>Timeloop</a:t>
            </a:r>
            <a:r>
              <a:rPr lang="en-US" altLang="zh-TW" dirty="0"/>
              <a:t> </a:t>
            </a:r>
            <a:r>
              <a:rPr lang="en-US" altLang="zh-TW" u="sng" dirty="0"/>
              <a:t>doesn’t find the mapping</a:t>
            </a:r>
            <a:r>
              <a:rPr lang="en-US" altLang="zh-TW" dirty="0"/>
              <a:t> of channel number (C=5 on Spatial-Y) that is obviously better than the mapping it gives.</a:t>
            </a:r>
          </a:p>
          <a:p>
            <a:r>
              <a:rPr lang="en-US" altLang="zh-TW" dirty="0"/>
              <a:t>This is because </a:t>
            </a:r>
            <a:r>
              <a:rPr lang="en-US" altLang="zh-TW" dirty="0" err="1"/>
              <a:t>Timeloop</a:t>
            </a:r>
            <a:r>
              <a:rPr lang="en-US" altLang="zh-TW" dirty="0"/>
              <a:t> only </a:t>
            </a:r>
            <a:r>
              <a:rPr lang="en-US" altLang="zh-TW" u="sng" dirty="0"/>
              <a:t>consider the </a:t>
            </a:r>
            <a:r>
              <a:rPr lang="zh-TW" altLang="zh-TW" u="sng" dirty="0"/>
              <a:t>factorization</a:t>
            </a:r>
            <a:r>
              <a:rPr lang="en-US" altLang="zh-TW" u="sng" dirty="0"/>
              <a:t> of each dimension</a:t>
            </a:r>
            <a:r>
              <a:rPr lang="en-US" altLang="zh-TW" dirty="0"/>
              <a:t>. For example,  if C = 16, then only 1, 2, 4, 8, 16 are consider when building </a:t>
            </a:r>
            <a:r>
              <a:rPr lang="en-US" altLang="zh-TW" dirty="0" err="1"/>
              <a:t>mapspace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BA4D871-D432-4C35-8FAB-BB78893D173C}"/>
              </a:ext>
            </a:extLst>
          </p:cNvPr>
          <p:cNvSpPr/>
          <p:nvPr/>
        </p:nvSpPr>
        <p:spPr>
          <a:xfrm>
            <a:off x="5519706" y="2708009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285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conv1b(C=64): Utilization = 0.75 | </a:t>
            </a:r>
            <a:r>
              <a:rPr lang="en-US" altLang="zh-TW" dirty="0" err="1"/>
              <a:t>pJ</a:t>
            </a:r>
            <a:r>
              <a:rPr lang="en-US" altLang="zh-TW" dirty="0"/>
              <a:t>/Compute = 8.58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conv1b(C=65):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9.21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conv1b(C=75): Utilization = 0.94 | </a:t>
            </a:r>
            <a:r>
              <a:rPr lang="en-US" altLang="zh-TW" dirty="0" err="1"/>
              <a:t>pJ</a:t>
            </a:r>
            <a:r>
              <a:rPr lang="en-US" altLang="zh-TW" dirty="0"/>
              <a:t>/Compute = 8.45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78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c27704b790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(1/2)</a:t>
            </a:r>
            <a:endParaRPr dirty="0"/>
          </a:p>
        </p:txBody>
      </p:sp>
      <p:sp>
        <p:nvSpPr>
          <p:cNvPr id="79" name="Google Shape;79;g1c27704b790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For a specific D</a:t>
            </a:r>
            <a:r>
              <a:rPr lang="en-US" altLang="zh-TW" dirty="0"/>
              <a:t>LA</a:t>
            </a:r>
            <a:r>
              <a:rPr lang="zh-TW" dirty="0"/>
              <a:t> design, Timeloop can give various estimations, such as Energy, Area and Timing.</a:t>
            </a:r>
            <a:endParaRPr dirty="0"/>
          </a:p>
        </p:txBody>
      </p:sp>
      <p:pic>
        <p:nvPicPr>
          <p:cNvPr id="80" name="Google Shape;80;g1c27704b7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29" y="2041071"/>
            <a:ext cx="5579741" cy="3102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92AED-151A-4998-BAA3-6F465DF5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Padding the problem size(try on conv1b)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A9A0C-2D68-49B3-A63F-7E86E341F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19635-165F-4830-8CEA-50000ECD1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75" y="1845298"/>
            <a:ext cx="3557356" cy="3302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A1C743-B678-4D8F-A0D9-35F68868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69" y="1845298"/>
            <a:ext cx="3686906" cy="329129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2D9B5609-F2E2-45D1-B6D9-EDB4674C65B8}"/>
              </a:ext>
            </a:extLst>
          </p:cNvPr>
          <p:cNvSpPr/>
          <p:nvPr/>
        </p:nvSpPr>
        <p:spPr>
          <a:xfrm>
            <a:off x="4915105" y="3158874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56BEE36-3C7A-49F1-92C3-770339AC00E6}"/>
              </a:ext>
            </a:extLst>
          </p:cNvPr>
          <p:cNvSpPr/>
          <p:nvPr/>
        </p:nvSpPr>
        <p:spPr>
          <a:xfrm>
            <a:off x="1267130" y="3213032"/>
            <a:ext cx="1684421" cy="664143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BD9D7D-07FA-4F5F-B6A7-F6870C21DF5A}"/>
              </a:ext>
            </a:extLst>
          </p:cNvPr>
          <p:cNvSpPr txBox="1"/>
          <p:nvPr/>
        </p:nvSpPr>
        <p:spPr>
          <a:xfrm>
            <a:off x="941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C=65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5FB96C-9CA6-4302-A1E7-A32D57B3C80E}"/>
              </a:ext>
            </a:extLst>
          </p:cNvPr>
          <p:cNvSpPr txBox="1"/>
          <p:nvPr/>
        </p:nvSpPr>
        <p:spPr>
          <a:xfrm>
            <a:off x="8000236" y="2763786"/>
            <a:ext cx="1142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C=75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96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754249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TW" dirty="0"/>
              <a:t>TPU-like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0.56 | </a:t>
            </a:r>
            <a:r>
              <a:rPr lang="en-US" altLang="zh-TW" dirty="0" err="1"/>
              <a:t>pJ</a:t>
            </a:r>
            <a:r>
              <a:rPr lang="en-US" altLang="zh-TW" dirty="0"/>
              <a:t>/Compute =   20.803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10.88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9.83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11.08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10.47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0.81 | </a:t>
            </a:r>
            <a:r>
              <a:rPr lang="en-US" altLang="zh-TW" dirty="0" err="1"/>
              <a:t>pJ</a:t>
            </a:r>
            <a:r>
              <a:rPr lang="en-US" altLang="zh-TW" dirty="0"/>
              <a:t>/Compute = 15.48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13.97</a:t>
            </a:r>
          </a:p>
          <a:p>
            <a:endParaRPr lang="zh-TW" altLang="en-US" dirty="0"/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618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964621-5FD5-4615-8536-46892F2BC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4"/>
            <a:ext cx="8520600" cy="3877176"/>
          </a:xfrm>
        </p:spPr>
        <p:txBody>
          <a:bodyPr>
            <a:normAutofit/>
          </a:bodyPr>
          <a:lstStyle/>
          <a:p>
            <a:pPr marL="285750" indent="-285750"/>
            <a:r>
              <a:rPr lang="en-US" altLang="zh-TW" dirty="0"/>
              <a:t>NVDLA-like</a:t>
            </a:r>
          </a:p>
          <a:p>
            <a:pPr marL="0" lvl="0" indent="0">
              <a:buNone/>
            </a:pPr>
            <a:r>
              <a:rPr lang="en-US" altLang="zh-TW" dirty="0"/>
              <a:t>conv1a:Utilization = 0.25 | </a:t>
            </a:r>
            <a:r>
              <a:rPr lang="en-US" altLang="zh-TW" dirty="0" err="1"/>
              <a:t>pJ</a:t>
            </a:r>
            <a:r>
              <a:rPr lang="en-US" altLang="zh-TW" dirty="0"/>
              <a:t>/Compute =   25.91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conv1b:Utilization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6.87	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conv3a:Utilization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6.66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/>
              <a:t>conv3b:Utilization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6.74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convPa:Utilization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6.57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dirty="0" err="1"/>
              <a:t>convPb:Utilization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6.57</a:t>
            </a:r>
          </a:p>
          <a:p>
            <a:pPr marL="0" lv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 err="1"/>
              <a:t>convDb:Utilization</a:t>
            </a:r>
            <a:r>
              <a:rPr lang="en-US" altLang="zh-TW" dirty="0"/>
              <a:t> = 1.00 | </a:t>
            </a:r>
            <a:r>
              <a:rPr lang="en-US" altLang="zh-TW" dirty="0" err="1"/>
              <a:t>pJ</a:t>
            </a:r>
            <a:r>
              <a:rPr lang="en-US" altLang="zh-TW" dirty="0"/>
              <a:t>/Compute =   8.00</a:t>
            </a:r>
          </a:p>
        </p:txBody>
      </p:sp>
      <p:sp>
        <p:nvSpPr>
          <p:cNvPr id="4" name="Google Shape;345;p11">
            <a:extLst>
              <a:ext uri="{FF2B5EF4-FFF2-40B4-BE49-F238E27FC236}">
                <a16:creationId xmlns:a16="http://schemas.microsoft.com/office/drawing/2014/main" id="{D6495088-D62D-47DF-A4A0-8C79AC5584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Utilization &amp; pJ/Compute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31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26422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TW" altLang="zh-TW" dirty="0"/>
              <a:t>NVDLA-like</a:t>
            </a:r>
            <a:r>
              <a:rPr lang="en-US" altLang="zh-TW" dirty="0"/>
              <a:t> outperforms other dataflow in this network except the input layer and the output fully connected layer.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</a:t>
            </a:r>
            <a:r>
              <a:rPr lang="en-US" altLang="zh-TW" dirty="0" err="1"/>
              <a:t>Eyeriss</a:t>
            </a:r>
            <a:r>
              <a:rPr lang="en-US" altLang="zh-TW" dirty="0"/>
              <a:t>-like, it can </a:t>
            </a:r>
            <a:br>
              <a:rPr lang="en-US" altLang="zh-TW" dirty="0"/>
            </a:br>
            <a:r>
              <a:rPr lang="en-US" altLang="zh-TW" dirty="0"/>
              <a:t>achieve a higher theoretical </a:t>
            </a:r>
            <a:br>
              <a:rPr lang="en-US" altLang="zh-TW" dirty="0"/>
            </a:br>
            <a:r>
              <a:rPr lang="en-US" altLang="zh-TW" dirty="0"/>
              <a:t>utilization.</a:t>
            </a:r>
          </a:p>
          <a:p>
            <a:pPr lvl="1" indent="-342900">
              <a:lnSpc>
                <a:spcPct val="150000"/>
              </a:lnSpc>
              <a:buSzPts val="1800"/>
              <a:buChar char="●"/>
            </a:pPr>
            <a:r>
              <a:rPr lang="en-US" altLang="zh-TW" dirty="0"/>
              <a:t>Compare to TPU-like, it can achieve</a:t>
            </a:r>
            <a:br>
              <a:rPr lang="en-US" altLang="zh-TW" dirty="0"/>
            </a:br>
            <a:r>
              <a:rPr lang="en-US" altLang="zh-TW" dirty="0"/>
              <a:t> a lower </a:t>
            </a:r>
            <a:r>
              <a:rPr lang="en-US" altLang="zh-TW" dirty="0" err="1"/>
              <a:t>pJ</a:t>
            </a:r>
            <a:r>
              <a:rPr lang="en-US" altLang="zh-TW" dirty="0"/>
              <a:t>/Comp. since it uses </a:t>
            </a:r>
            <a:br>
              <a:rPr lang="en-US" altLang="zh-TW" dirty="0"/>
            </a:br>
            <a:r>
              <a:rPr lang="en-US" altLang="zh-TW" dirty="0"/>
              <a:t>more local buffer to reduce the </a:t>
            </a:r>
            <a:br>
              <a:rPr lang="en-US" altLang="zh-TW" dirty="0"/>
            </a:br>
            <a:r>
              <a:rPr lang="en-US" altLang="zh-TW" dirty="0"/>
              <a:t>DRAM and GLB access.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8DCB2C-04CF-4063-9213-43B22207F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87" y="1920332"/>
            <a:ext cx="4675935" cy="31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13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Conclusion 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TPU has lower </a:t>
            </a:r>
            <a:r>
              <a:rPr lang="en-US" dirty="0" err="1"/>
              <a:t>pJ</a:t>
            </a:r>
            <a:r>
              <a:rPr lang="en-US" dirty="0"/>
              <a:t>/Comp. on the input layer, because it can assign the mapping with less constraint, which leads to higher utilization rate.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F8CA59-8D1B-4CE0-A243-68BC13B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74" y="2141065"/>
            <a:ext cx="4503652" cy="30024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Conclusion </a:t>
            </a:r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Eyeriss</a:t>
            </a:r>
            <a:r>
              <a:rPr lang="en-US" dirty="0"/>
              <a:t> can perform better than others when they are all on the perfect utilization rate, but the architecture must be design carefully to achieve fully utilized on each layer.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F8CA59-8D1B-4CE0-A243-68BC13B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52" y="2158766"/>
            <a:ext cx="4477101" cy="29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9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Compariso</a:t>
            </a:r>
            <a:r>
              <a:rPr lang="en-US" altLang="zh-TW" dirty="0"/>
              <a:t>n</a:t>
            </a:r>
            <a:endParaRPr dirty="0"/>
          </a:p>
        </p:txBody>
      </p:sp>
      <p:sp>
        <p:nvSpPr>
          <p:cNvPr id="390" name="Google Shape;390;p1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9764D62-A45F-4BC0-9F16-10565055C00E}"/>
              </a:ext>
            </a:extLst>
          </p:cNvPr>
          <p:cNvGrpSpPr/>
          <p:nvPr/>
        </p:nvGrpSpPr>
        <p:grpSpPr>
          <a:xfrm>
            <a:off x="53940" y="1115450"/>
            <a:ext cx="9454135" cy="4028050"/>
            <a:chOff x="53940" y="1115450"/>
            <a:chExt cx="9454135" cy="402805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E86B303-26A2-487A-BDEF-0176DAB4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914" y="1115450"/>
              <a:ext cx="2646086" cy="4028050"/>
            </a:xfrm>
            <a:prstGeom prst="rect">
              <a:avLst/>
            </a:prstGeom>
          </p:spPr>
        </p:pic>
        <p:sp>
          <p:nvSpPr>
            <p:cNvPr id="396" name="Google Shape;396;p17"/>
            <p:cNvSpPr txBox="1"/>
            <p:nvPr/>
          </p:nvSpPr>
          <p:spPr>
            <a:xfrm>
              <a:off x="78949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Eyeriss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9D0AF9E-ECF6-45DF-ADF0-9DE2F05A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672" y="1115450"/>
              <a:ext cx="3512556" cy="4028050"/>
            </a:xfrm>
            <a:prstGeom prst="rect">
              <a:avLst/>
            </a:prstGeom>
          </p:spPr>
        </p:pic>
        <p:sp>
          <p:nvSpPr>
            <p:cNvPr id="394" name="Google Shape;394;p17"/>
            <p:cNvSpPr txBox="1"/>
            <p:nvPr/>
          </p:nvSpPr>
          <p:spPr>
            <a:xfrm>
              <a:off x="48088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TPU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7E404DD-928E-4652-AEBF-3028EA74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40" y="1115450"/>
              <a:ext cx="2955393" cy="4028050"/>
            </a:xfrm>
            <a:prstGeom prst="rect">
              <a:avLst/>
            </a:prstGeom>
          </p:spPr>
        </p:pic>
        <p:sp>
          <p:nvSpPr>
            <p:cNvPr id="393" name="Google Shape;393;p17"/>
            <p:cNvSpPr txBox="1"/>
            <p:nvPr/>
          </p:nvSpPr>
          <p:spPr>
            <a:xfrm>
              <a:off x="1722775" y="1660775"/>
              <a:ext cx="161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1400" b="0" i="0" u="none" strike="noStrike" cap="none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NVDLA</a:t>
              </a:r>
              <a:endParaRPr sz="1400" b="0" i="0" u="none" strike="noStrike" cap="none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608A423-7E46-4206-850A-EB0E3178B073}"/>
              </a:ext>
            </a:extLst>
          </p:cNvPr>
          <p:cNvSpPr/>
          <p:nvPr/>
        </p:nvSpPr>
        <p:spPr>
          <a:xfrm>
            <a:off x="2135212" y="844648"/>
            <a:ext cx="2263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Take Conv1b as example: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dirty="0"/>
              <a:t>future wor</a:t>
            </a:r>
            <a:r>
              <a:rPr lang="en-US" altLang="zh-TW" dirty="0"/>
              <a:t>k</a:t>
            </a:r>
            <a:endParaRPr dirty="0"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Find some</a:t>
            </a:r>
            <a:r>
              <a:rPr lang="zh-TW" altLang="en-US" dirty="0"/>
              <a:t> </a:t>
            </a:r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comparison of energy and utilization between different dataflow for the validation of simulation.</a:t>
            </a:r>
          </a:p>
          <a:p>
            <a:pPr lvl="0"/>
            <a:r>
              <a:rPr lang="en-US" dirty="0"/>
              <a:t>Try to deal with the index factorization problem by modify the source code, since manually find the optimal padding for each dimension is impractical.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c2a36bf6d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-Problem</a:t>
            </a:r>
            <a:endParaRPr dirty="0"/>
          </a:p>
        </p:txBody>
      </p:sp>
      <p:sp>
        <p:nvSpPr>
          <p:cNvPr id="86" name="Google Shape;86;g1c2a36bf6df_0_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Problem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Determine the size and shape of a convolution problem.</a:t>
            </a:r>
            <a:endParaRPr dirty="0"/>
          </a:p>
        </p:txBody>
      </p:sp>
      <p:pic>
        <p:nvPicPr>
          <p:cNvPr id="87" name="Google Shape;87;g1c2a36bf6df_0_0"/>
          <p:cNvPicPr preferRelativeResize="0"/>
          <p:nvPr/>
        </p:nvPicPr>
        <p:blipFill rotWithShape="1">
          <a:blip r:embed="rId3">
            <a:alphaModFix/>
          </a:blip>
          <a:srcRect t="4406"/>
          <a:stretch/>
        </p:blipFill>
        <p:spPr>
          <a:xfrm>
            <a:off x="383721" y="1992924"/>
            <a:ext cx="8376557" cy="31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2a36bf6df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zh-TW" dirty="0"/>
              <a:t>Inputs</a:t>
            </a:r>
            <a:r>
              <a:rPr lang="en-US" altLang="zh-TW" dirty="0"/>
              <a:t>-</a:t>
            </a:r>
            <a:r>
              <a:rPr lang="zh-TW" altLang="zh-TW" dirty="0"/>
              <a:t>Architecture</a:t>
            </a:r>
            <a:endParaRPr dirty="0"/>
          </a:p>
        </p:txBody>
      </p:sp>
      <p:pic>
        <p:nvPicPr>
          <p:cNvPr id="94" name="Google Shape;94;g1c2a36bf6d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457" y="1978863"/>
            <a:ext cx="6520267" cy="316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1c2a36bf6d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982" y="2001358"/>
            <a:ext cx="1703476" cy="31421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c2a36bf6df_0_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Architecture</a:t>
            </a:r>
            <a:r>
              <a:rPr lang="en-US" altLang="zh-TW" dirty="0"/>
              <a:t>:</a:t>
            </a:r>
          </a:p>
          <a:p>
            <a:pPr marL="114300" lvl="0" indent="0">
              <a:buNone/>
            </a:pPr>
            <a:r>
              <a:rPr lang="en-US" altLang="zh-TW" dirty="0"/>
              <a:t>The Hardware specification, including memory and MACs.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c2a36bf6df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Inputs</a:t>
            </a:r>
            <a:r>
              <a:rPr lang="en-US" altLang="zh-TW" dirty="0"/>
              <a:t>-Mapping</a:t>
            </a:r>
            <a:endParaRPr dirty="0"/>
          </a:p>
        </p:txBody>
      </p:sp>
      <p:sp>
        <p:nvSpPr>
          <p:cNvPr id="103" name="Google Shape;103;g1c2a36bf6df_0_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Mapping</a:t>
            </a:r>
            <a:endParaRPr lang="en-US" altLang="zh-TW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Specify the way of data movements.</a:t>
            </a:r>
            <a:endParaRPr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182543-5514-42E4-B773-A0C080AC9EDE}"/>
              </a:ext>
            </a:extLst>
          </p:cNvPr>
          <p:cNvGrpSpPr/>
          <p:nvPr/>
        </p:nvGrpSpPr>
        <p:grpSpPr>
          <a:xfrm>
            <a:off x="2978549" y="527839"/>
            <a:ext cx="5595148" cy="310843"/>
            <a:chOff x="2978549" y="356391"/>
            <a:chExt cx="5595148" cy="3108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60525A4-0969-4FE1-B71A-D593B08F9AA3}"/>
                </a:ext>
              </a:extLst>
            </p:cNvPr>
            <p:cNvSpPr/>
            <p:nvPr/>
          </p:nvSpPr>
          <p:spPr>
            <a:xfrm>
              <a:off x="297854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F24E3FA-6D4E-4BEA-BBF4-A04F5439FA88}"/>
                </a:ext>
              </a:extLst>
            </p:cNvPr>
            <p:cNvSpPr/>
            <p:nvPr/>
          </p:nvSpPr>
          <p:spPr>
            <a:xfrm>
              <a:off x="328939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5514A0-60B8-4964-8F6A-FFF117896263}"/>
                </a:ext>
              </a:extLst>
            </p:cNvPr>
            <p:cNvSpPr/>
            <p:nvPr/>
          </p:nvSpPr>
          <p:spPr>
            <a:xfrm>
              <a:off x="360023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DD44BC3-FEAC-437D-8EF2-52987028F56F}"/>
                </a:ext>
              </a:extLst>
            </p:cNvPr>
            <p:cNvSpPr/>
            <p:nvPr/>
          </p:nvSpPr>
          <p:spPr>
            <a:xfrm>
              <a:off x="391107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D0073C9-357B-4B9B-825A-13DC4758E8C2}"/>
                </a:ext>
              </a:extLst>
            </p:cNvPr>
            <p:cNvSpPr/>
            <p:nvPr/>
          </p:nvSpPr>
          <p:spPr>
            <a:xfrm>
              <a:off x="422191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A15BC2E-9F59-4804-BEF9-80A7DC76694B}"/>
                </a:ext>
              </a:extLst>
            </p:cNvPr>
            <p:cNvSpPr/>
            <p:nvPr/>
          </p:nvSpPr>
          <p:spPr>
            <a:xfrm>
              <a:off x="4532757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6</a:t>
              </a:r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E57619-16E8-45BB-BCE7-EB26074152FF}"/>
                </a:ext>
              </a:extLst>
            </p:cNvPr>
            <p:cNvSpPr/>
            <p:nvPr/>
          </p:nvSpPr>
          <p:spPr>
            <a:xfrm>
              <a:off x="484359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7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AA2DA0B-80A0-40C5-97FC-324B00256537}"/>
                </a:ext>
              </a:extLst>
            </p:cNvPr>
            <p:cNvSpPr/>
            <p:nvPr/>
          </p:nvSpPr>
          <p:spPr>
            <a:xfrm>
              <a:off x="5154440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8</a:t>
              </a:r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711328D-3178-4EA5-9AFC-78207F6A2104}"/>
                </a:ext>
              </a:extLst>
            </p:cNvPr>
            <p:cNvSpPr/>
            <p:nvPr/>
          </p:nvSpPr>
          <p:spPr>
            <a:xfrm>
              <a:off x="546528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9</a:t>
              </a:r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46EB55-524D-4690-90CE-FC2C3B50F46B}"/>
                </a:ext>
              </a:extLst>
            </p:cNvPr>
            <p:cNvSpPr/>
            <p:nvPr/>
          </p:nvSpPr>
          <p:spPr>
            <a:xfrm>
              <a:off x="5776123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en-US" altLang="zh-TW" sz="900" dirty="0"/>
                <a:t>10</a:t>
              </a:r>
              <a:endParaRPr lang="zh-TW" altLang="en-US" sz="9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63D0E5A-9AFD-472F-A27B-E350E32004AE}"/>
                </a:ext>
              </a:extLst>
            </p:cNvPr>
            <p:cNvSpPr/>
            <p:nvPr/>
          </p:nvSpPr>
          <p:spPr>
            <a:xfrm>
              <a:off x="608696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11</a:t>
              </a:r>
              <a:endParaRPr lang="zh-TW" altLang="en-US" sz="9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1106D03-572E-49C8-866C-A64DE0E73D88}"/>
                </a:ext>
              </a:extLst>
            </p:cNvPr>
            <p:cNvSpPr/>
            <p:nvPr/>
          </p:nvSpPr>
          <p:spPr>
            <a:xfrm>
              <a:off x="6397806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12</a:t>
              </a:r>
              <a:endParaRPr lang="zh-TW" altLang="en-US" sz="9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3E9479-7F0D-41AA-B4FE-7D68A3C44878}"/>
                </a:ext>
              </a:extLst>
            </p:cNvPr>
            <p:cNvSpPr/>
            <p:nvPr/>
          </p:nvSpPr>
          <p:spPr>
            <a:xfrm>
              <a:off x="6708648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13</a:t>
              </a:r>
              <a:endParaRPr lang="zh-TW" altLang="en-US" sz="9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1863368-C4DE-436A-BD3F-F18FB5043CA0}"/>
                </a:ext>
              </a:extLst>
            </p:cNvPr>
            <p:cNvSpPr/>
            <p:nvPr/>
          </p:nvSpPr>
          <p:spPr>
            <a:xfrm>
              <a:off x="7019489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14</a:t>
              </a:r>
              <a:endParaRPr lang="zh-TW" altLang="en-US" sz="9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3D4AA54-45EE-46C1-9433-72C1AD838B22}"/>
                </a:ext>
              </a:extLst>
            </p:cNvPr>
            <p:cNvSpPr/>
            <p:nvPr/>
          </p:nvSpPr>
          <p:spPr>
            <a:xfrm>
              <a:off x="7330331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15</a:t>
              </a:r>
              <a:endParaRPr lang="zh-TW" altLang="en-US" sz="9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2A7203-8B7F-436B-93E8-C495A0BADB3A}"/>
                </a:ext>
              </a:extLst>
            </p:cNvPr>
            <p:cNvSpPr/>
            <p:nvPr/>
          </p:nvSpPr>
          <p:spPr>
            <a:xfrm>
              <a:off x="7641172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16</a:t>
              </a:r>
              <a:endParaRPr lang="zh-TW" altLang="en-US" sz="9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2B50145-ECCB-4D64-A8C9-909CBB6EEBCC}"/>
                </a:ext>
              </a:extLst>
            </p:cNvPr>
            <p:cNvSpPr/>
            <p:nvPr/>
          </p:nvSpPr>
          <p:spPr>
            <a:xfrm>
              <a:off x="7952014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17</a:t>
              </a:r>
              <a:endParaRPr lang="zh-TW" altLang="en-US" sz="9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5110C86-BF01-4B98-B492-279D47581BA9}"/>
                </a:ext>
              </a:extLst>
            </p:cNvPr>
            <p:cNvSpPr/>
            <p:nvPr/>
          </p:nvSpPr>
          <p:spPr>
            <a:xfrm>
              <a:off x="8262855" y="356391"/>
              <a:ext cx="310842" cy="3108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dirty="0"/>
                <a:t>18</a:t>
              </a:r>
              <a:endParaRPr lang="zh-TW" altLang="en-US" sz="90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6CCB851-0534-455F-87CD-6B9180BA9E78}"/>
              </a:ext>
            </a:extLst>
          </p:cNvPr>
          <p:cNvGrpSpPr/>
          <p:nvPr/>
        </p:nvGrpSpPr>
        <p:grpSpPr>
          <a:xfrm>
            <a:off x="2889150" y="171576"/>
            <a:ext cx="1111321" cy="1109765"/>
            <a:chOff x="2889150" y="171576"/>
            <a:chExt cx="1111321" cy="110976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3DB460E-A027-4C7A-884D-A7E8C345418E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4C09999-F3F1-4E89-AEFA-8F5970F71F8C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B10870A-7C0C-4302-8596-EE7CDDC985CA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D8035C4-3187-49C8-9348-30E89C9FBFC5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6484F3E5-9A01-49CA-AA5A-3E0AC0D17C9A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6C520C1-ABB5-4921-9EDD-1B0E6E7AC4A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0A78AE9-DA8C-42D1-9AD2-B6602D11D6CC}"/>
              </a:ext>
            </a:extLst>
          </p:cNvPr>
          <p:cNvGrpSpPr/>
          <p:nvPr/>
        </p:nvGrpSpPr>
        <p:grpSpPr>
          <a:xfrm>
            <a:off x="3199992" y="170585"/>
            <a:ext cx="1111321" cy="1109765"/>
            <a:chOff x="2889150" y="171576"/>
            <a:chExt cx="1111321" cy="1109765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C2DD9EB-F0A7-40A0-8E16-79EA8DBCBC86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5535608-AB57-4E3D-BACE-AC4274AF0535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DA81528-AE44-43FA-ADA1-ECED84FF582B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21E061-8946-4DDF-89AB-B1B0D1D9C5CF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2B5DDC38-90EE-4FDF-A5B5-2F6D378B2A16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9CDEA793-4F34-4640-8637-3964F8D59556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B11477B-4589-4C28-AF73-DC875FECA475}"/>
              </a:ext>
            </a:extLst>
          </p:cNvPr>
          <p:cNvGrpSpPr/>
          <p:nvPr/>
        </p:nvGrpSpPr>
        <p:grpSpPr>
          <a:xfrm>
            <a:off x="3510834" y="170585"/>
            <a:ext cx="1111321" cy="1109765"/>
            <a:chOff x="2889150" y="171576"/>
            <a:chExt cx="1111321" cy="1109765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50361DB9-273A-45FD-B3FB-177F79408FC4}"/>
                </a:ext>
              </a:extLst>
            </p:cNvPr>
            <p:cNvGrpSpPr/>
            <p:nvPr/>
          </p:nvGrpSpPr>
          <p:grpSpPr>
            <a:xfrm>
              <a:off x="2978549" y="970498"/>
              <a:ext cx="932525" cy="310843"/>
              <a:chOff x="2978549" y="799050"/>
              <a:chExt cx="932525" cy="310843"/>
            </a:xfrm>
          </p:grpSpPr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1FEDEB8-A690-4706-8063-E323458E6762}"/>
                  </a:ext>
                </a:extLst>
              </p:cNvPr>
              <p:cNvSpPr/>
              <p:nvPr/>
            </p:nvSpPr>
            <p:spPr>
              <a:xfrm>
                <a:off x="2978549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4A7EC13-C8FC-46DA-8CAB-8FB105AB2CE0}"/>
                  </a:ext>
                </a:extLst>
              </p:cNvPr>
              <p:cNvSpPr/>
              <p:nvPr/>
            </p:nvSpPr>
            <p:spPr>
              <a:xfrm>
                <a:off x="3289391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2</a:t>
                </a:r>
                <a:endParaRPr lang="zh-TW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3880BCC-AFBA-479B-BFF4-3796114866D6}"/>
                  </a:ext>
                </a:extLst>
              </p:cNvPr>
              <p:cNvSpPr/>
              <p:nvPr/>
            </p:nvSpPr>
            <p:spPr>
              <a:xfrm>
                <a:off x="3600232" y="799050"/>
                <a:ext cx="310842" cy="310843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3</a:t>
                </a:r>
                <a:endParaRPr lang="zh-TW" altLang="en-US" dirty="0"/>
              </a:p>
            </p:txBody>
          </p:sp>
        </p:grp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C2EE2B93-7C1F-4EBE-8BB5-D21ABCD6F990}"/>
                </a:ext>
              </a:extLst>
            </p:cNvPr>
            <p:cNvCxnSpPr/>
            <p:nvPr/>
          </p:nvCxnSpPr>
          <p:spPr>
            <a:xfrm>
              <a:off x="2978549" y="445025"/>
              <a:ext cx="932525" cy="0"/>
            </a:xfrm>
            <a:prstGeom prst="straightConnector1">
              <a:avLst/>
            </a:prstGeom>
            <a:ln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1182823-FC90-4F65-9F66-E31DF065F9B4}"/>
                </a:ext>
              </a:extLst>
            </p:cNvPr>
            <p:cNvSpPr txBox="1"/>
            <p:nvPr/>
          </p:nvSpPr>
          <p:spPr>
            <a:xfrm>
              <a:off x="2889150" y="171576"/>
              <a:ext cx="1111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00B0F0"/>
                  </a:solidFill>
                </a:rPr>
                <a:t>Input buffer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51" name="Google Shape;94;g1c2a36bf6df_0_6">
            <a:extLst>
              <a:ext uri="{FF2B5EF4-FFF2-40B4-BE49-F238E27FC236}">
                <a16:creationId xmlns:a16="http://schemas.microsoft.com/office/drawing/2014/main" id="{5B71E98A-569F-444C-B9F4-431DF66CAC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05" t="18735" r="52872" b="-861"/>
          <a:stretch/>
        </p:blipFill>
        <p:spPr>
          <a:xfrm>
            <a:off x="4750" y="2459137"/>
            <a:ext cx="1928428" cy="193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87;g1c2a36bf6df_0_0">
            <a:extLst>
              <a:ext uri="{FF2B5EF4-FFF2-40B4-BE49-F238E27FC236}">
                <a16:creationId xmlns:a16="http://schemas.microsoft.com/office/drawing/2014/main" id="{950004BE-327B-4864-99C7-1E3183F72C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7625" r="66379"/>
          <a:stretch/>
        </p:blipFill>
        <p:spPr>
          <a:xfrm>
            <a:off x="1933178" y="2459137"/>
            <a:ext cx="2682561" cy="25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C157BE9-A21B-4A77-9242-65C37496D1B1}"/>
              </a:ext>
            </a:extLst>
          </p:cNvPr>
          <p:cNvSpPr txBox="1"/>
          <p:nvPr/>
        </p:nvSpPr>
        <p:spPr>
          <a:xfrm>
            <a:off x="126685" y="2250107"/>
            <a:ext cx="157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Architecture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FFC6DDE-609E-4C65-932A-F7CD7E8BC1DD}"/>
              </a:ext>
            </a:extLst>
          </p:cNvPr>
          <p:cNvSpPr txBox="1"/>
          <p:nvPr/>
        </p:nvSpPr>
        <p:spPr>
          <a:xfrm>
            <a:off x="2500074" y="2250107"/>
            <a:ext cx="1578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Problem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007F149-96A6-4FA5-8979-11483023257B}"/>
              </a:ext>
            </a:extLst>
          </p:cNvPr>
          <p:cNvGrpSpPr/>
          <p:nvPr/>
        </p:nvGrpSpPr>
        <p:grpSpPr>
          <a:xfrm>
            <a:off x="4843598" y="2193584"/>
            <a:ext cx="4878195" cy="2639365"/>
            <a:chOff x="4843598" y="2193584"/>
            <a:chExt cx="4878195" cy="2639365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5F4B57B-29C6-4817-ADEA-F74309266AE8}"/>
                </a:ext>
              </a:extLst>
            </p:cNvPr>
            <p:cNvGrpSpPr/>
            <p:nvPr/>
          </p:nvGrpSpPr>
          <p:grpSpPr>
            <a:xfrm>
              <a:off x="4843598" y="2193584"/>
              <a:ext cx="4878195" cy="2639365"/>
              <a:chOff x="414714" y="2571750"/>
              <a:chExt cx="4878195" cy="2639365"/>
            </a:xfrm>
          </p:grpSpPr>
          <p:pic>
            <p:nvPicPr>
              <p:cNvPr id="104" name="Google Shape;104;g1c2a36bf6df_0_15"/>
              <p:cNvPicPr preferRelativeResize="0"/>
              <p:nvPr/>
            </p:nvPicPr>
            <p:blipFill rotWithShape="1">
              <a:blip r:embed="rId5">
                <a:alphaModFix/>
              </a:blip>
              <a:srcRect t="24042" r="50628"/>
              <a:stretch/>
            </p:blipFill>
            <p:spPr>
              <a:xfrm>
                <a:off x="414714" y="2571750"/>
                <a:ext cx="3951542" cy="25860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" name="Google Shape;105;g1c2a36bf6df_0_15"/>
              <p:cNvSpPr txBox="1"/>
              <p:nvPr/>
            </p:nvSpPr>
            <p:spPr>
              <a:xfrm>
                <a:off x="3836203" y="4879776"/>
                <a:ext cx="1456706" cy="3313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200">
                    <a:latin typeface="Open Sans"/>
                    <a:ea typeface="Open Sans"/>
                    <a:cs typeface="Open Sans"/>
                    <a:sym typeface="Open Sans"/>
                  </a:rPr>
                  <a:t>read/write</a:t>
                </a:r>
                <a:endParaRPr sz="1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1930C16F-F2B5-462E-9D96-1243A431BDA7}"/>
                </a:ext>
              </a:extLst>
            </p:cNvPr>
            <p:cNvSpPr txBox="1"/>
            <p:nvPr/>
          </p:nvSpPr>
          <p:spPr>
            <a:xfrm>
              <a:off x="6030052" y="2250107"/>
              <a:ext cx="1578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Mapping</a:t>
              </a:r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17284E-7 L 0.03385 6.17284E-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c2a36bf6df_0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Mapping</a:t>
            </a:r>
            <a:endParaRPr/>
          </a:p>
        </p:txBody>
      </p:sp>
      <p:sp>
        <p:nvSpPr>
          <p:cNvPr id="113" name="Google Shape;113;g1c2a36bf6df_0_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Find a good way to schedule operations and determine data movements.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Different Mapping results in different characteristics of hardware design.</a:t>
            </a:r>
            <a:endParaRPr/>
          </a:p>
        </p:txBody>
      </p:sp>
      <p:pic>
        <p:nvPicPr>
          <p:cNvPr id="114" name="Google Shape;114;g1c2a36bf6df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2135175"/>
            <a:ext cx="49053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132C02-60C0-4C3C-A937-20EAA6D59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Timeloop</a:t>
            </a:r>
            <a:r>
              <a:rPr lang="en-US" altLang="zh-TW" dirty="0"/>
              <a:t> systematically </a:t>
            </a:r>
            <a:r>
              <a:rPr lang="en-US" altLang="zh-TW" u="sng" dirty="0"/>
              <a:t>constructs a </a:t>
            </a:r>
            <a:r>
              <a:rPr lang="en-US" altLang="zh-TW" u="sng" dirty="0" err="1"/>
              <a:t>mapspace</a:t>
            </a:r>
            <a:r>
              <a:rPr lang="en-US" altLang="zh-TW" dirty="0"/>
              <a:t> and walks through the mappings in it to </a:t>
            </a:r>
            <a:r>
              <a:rPr lang="en-US" altLang="zh-TW" u="sng" dirty="0"/>
              <a:t>find the optimal mapping</a:t>
            </a:r>
            <a:r>
              <a:rPr lang="en-US" altLang="zh-TW" dirty="0"/>
              <a:t> for a specific architecture.</a:t>
            </a:r>
          </a:p>
          <a:p>
            <a:endParaRPr lang="zh-TW" altLang="en-US" dirty="0"/>
          </a:p>
        </p:txBody>
      </p:sp>
      <p:pic>
        <p:nvPicPr>
          <p:cNvPr id="4" name="Google Shape;121;g1c2a36bf6df_0_87">
            <a:extLst>
              <a:ext uri="{FF2B5EF4-FFF2-40B4-BE49-F238E27FC236}">
                <a16:creationId xmlns:a16="http://schemas.microsoft.com/office/drawing/2014/main" id="{F0D39303-27C9-4460-9EFD-99B57B8E5E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1022" y="2035835"/>
            <a:ext cx="6081955" cy="3107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g1c27704b790_0_0">
            <a:extLst>
              <a:ext uri="{FF2B5EF4-FFF2-40B4-BE49-F238E27FC236}">
                <a16:creationId xmlns:a16="http://schemas.microsoft.com/office/drawing/2014/main" id="{97AACD98-B561-4B26-9B7F-311FE2059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What can Timeloop do?</a:t>
            </a:r>
            <a:r>
              <a:rPr lang="zh-TW" altLang="en-US" dirty="0"/>
              <a:t> </a:t>
            </a:r>
            <a:r>
              <a:rPr lang="en-US" altLang="zh-TW" dirty="0"/>
              <a:t>(2/2)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18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a36bf6df_0_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input-</a:t>
            </a:r>
            <a:r>
              <a:rPr lang="zh-TW" dirty="0"/>
              <a:t>Mapping Constraints</a:t>
            </a:r>
            <a:endParaRPr dirty="0"/>
          </a:p>
        </p:txBody>
      </p:sp>
      <p:sp>
        <p:nvSpPr>
          <p:cNvPr id="127" name="Google Shape;127;g1c2a36bf6df_0_1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Permutation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The order of dimensions when doing calculation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Factor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Split a specific dimension between different hardware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Bypass</a:t>
            </a:r>
            <a:endParaRPr lang="en-US" altLang="zh-TW" dirty="0"/>
          </a:p>
          <a:p>
            <a:pPr lvl="1" indent="-342900">
              <a:buSzPts val="1800"/>
              <a:buChar char="●"/>
            </a:pPr>
            <a:r>
              <a:rPr lang="en-US" dirty="0"/>
              <a:t>Determine which data should/shouldn’t be store in </a:t>
            </a:r>
            <a:br>
              <a:rPr lang="en-US" dirty="0"/>
            </a:br>
            <a:r>
              <a:rPr lang="en-US" dirty="0"/>
              <a:t>a specific memory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Use constraint</a:t>
            </a:r>
            <a:r>
              <a:rPr lang="en-US" altLang="zh-TW" dirty="0"/>
              <a:t>s</a:t>
            </a:r>
            <a:r>
              <a:rPr lang="zh-TW" dirty="0"/>
              <a:t> to simulate a specific dataflow!</a:t>
            </a:r>
            <a:endParaRPr dirty="0"/>
          </a:p>
        </p:txBody>
      </p:sp>
      <p:pic>
        <p:nvPicPr>
          <p:cNvPr id="128" name="Google Shape;128;g1c2a36bf6df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412" y="1060656"/>
            <a:ext cx="3195587" cy="398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1700</Words>
  <Application>Microsoft Office PowerPoint</Application>
  <PresentationFormat>如螢幕大小 (16:9)</PresentationFormat>
  <Paragraphs>404</Paragraphs>
  <Slides>37</Slides>
  <Notes>29</Notes>
  <HiddenSlides>3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PT Sans Narrow</vt:lpstr>
      <vt:lpstr>新細明體</vt:lpstr>
      <vt:lpstr>Cambria</vt:lpstr>
      <vt:lpstr>Cambria Math</vt:lpstr>
      <vt:lpstr>Arial</vt:lpstr>
      <vt:lpstr>Open Sans</vt:lpstr>
      <vt:lpstr>Tropic</vt:lpstr>
      <vt:lpstr>Explore Dataflow in  Deep Learning Accelerator(DLA)</vt:lpstr>
      <vt:lpstr>Outline</vt:lpstr>
      <vt:lpstr>What can Timeloop do? (1/2)</vt:lpstr>
      <vt:lpstr>Inputs-Problem</vt:lpstr>
      <vt:lpstr>Inputs-Architecture</vt:lpstr>
      <vt:lpstr>Inputs-Mapping</vt:lpstr>
      <vt:lpstr>Mapping</vt:lpstr>
      <vt:lpstr>What can Timeloop do? (2/2)</vt:lpstr>
      <vt:lpstr>input-Mapping Constraints</vt:lpstr>
      <vt:lpstr>Dataflows</vt:lpstr>
      <vt:lpstr>Define the problem</vt:lpstr>
      <vt:lpstr>Eyeriss </vt:lpstr>
      <vt:lpstr>Row Stationary dataflow</vt:lpstr>
      <vt:lpstr>2-D Convolution PE Set</vt:lpstr>
      <vt:lpstr>TPU</vt:lpstr>
      <vt:lpstr>Systolic array</vt:lpstr>
      <vt:lpstr>TPU-like Architecture</vt:lpstr>
      <vt:lpstr>NVDLA </vt:lpstr>
      <vt:lpstr>Atomic operation</vt:lpstr>
      <vt:lpstr>Stripe operation</vt:lpstr>
      <vt:lpstr>Block operation</vt:lpstr>
      <vt:lpstr>NVDLA simulation on Timeloop</vt:lpstr>
      <vt:lpstr>SuperPoint CNN layer shapes </vt:lpstr>
      <vt:lpstr>Assumption for simulation</vt:lpstr>
      <vt:lpstr>Utilization &amp; pJ/Compute</vt:lpstr>
      <vt:lpstr>Take a look into the mapping</vt:lpstr>
      <vt:lpstr>What’s wrong with convDa?</vt:lpstr>
      <vt:lpstr>The index factorization problem</vt:lpstr>
      <vt:lpstr>Padding the problem size(try on conv1b)</vt:lpstr>
      <vt:lpstr>Padding the problem size(try on conv1b)</vt:lpstr>
      <vt:lpstr>Utilization &amp; pJ/Compute</vt:lpstr>
      <vt:lpstr>Utilization &amp; pJ/Compute</vt:lpstr>
      <vt:lpstr>Comparison</vt:lpstr>
      <vt:lpstr>Conclusion </vt:lpstr>
      <vt:lpstr>Conclusion </vt:lpstr>
      <vt:lpstr>Comparison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1228-discussion</dc:title>
  <cp:lastModifiedBy>Yung-Hsiang Chuang</cp:lastModifiedBy>
  <cp:revision>49</cp:revision>
  <dcterms:modified xsi:type="dcterms:W3CDTF">2023-01-12T07:23:19Z</dcterms:modified>
</cp:coreProperties>
</file>